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75" r:id="rId3"/>
    <p:sldId id="274" r:id="rId4"/>
    <p:sldId id="272" r:id="rId5"/>
    <p:sldId id="257" r:id="rId6"/>
    <p:sldId id="271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52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0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97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5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46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718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082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571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54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1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7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4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75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2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0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8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Growing Gardeners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Bonding Our Next Generation to Their Land</a:t>
            </a:r>
            <a:endParaRPr lang="en-US" dirty="0"/>
          </a:p>
        </p:txBody>
      </p:sp>
      <p:pic>
        <p:nvPicPr>
          <p:cNvPr id="1028" name="Picture 4" descr="http://www.pictures88.com/p/butterfly/butterfly_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1"/>
          <a:stretch/>
        </p:blipFill>
        <p:spPr bwMode="auto">
          <a:xfrm>
            <a:off x="2577499" y="1811863"/>
            <a:ext cx="1063625" cy="8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Invasive Plants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they are, the damage they 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ID the most common, remove them correctly</a:t>
            </a:r>
            <a:endParaRPr lang="en-US" dirty="0"/>
          </a:p>
        </p:txBody>
      </p:sp>
      <p:pic>
        <p:nvPicPr>
          <p:cNvPr id="12290" name="Picture 2" descr="http://www.knottybits.com/isw/GarlicMustardBlo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344664"/>
            <a:ext cx="3338512" cy="250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thelifeofyourtime.files.wordpress.com/2012/11/dscf08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Life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Interdependence of insects and native plants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/>
              <a:t>Explain why insects need native plants, give examples</a:t>
            </a:r>
            <a:endParaRPr lang="en-US" sz="2000" dirty="0"/>
          </a:p>
        </p:txBody>
      </p:sp>
      <p:pic>
        <p:nvPicPr>
          <p:cNvPr id="13314" name="Picture 2" descr="http://nmconservationnetwork.files.wordpress.com/2013/03/carolinachickadee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6719"/>
          <a:stretch/>
        </p:blipFill>
        <p:spPr bwMode="auto">
          <a:xfrm>
            <a:off x="1521571" y="3484298"/>
            <a:ext cx="2293311" cy="2158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americanlivewire.com/wp-content/uploads/monarch-butterfly-larvae-milkwee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484298"/>
            <a:ext cx="3336925" cy="222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8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“Communities”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Woods edge, wetland, grassland; typical plants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3344664"/>
            <a:ext cx="3338512" cy="250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Name common native plants found in each type</a:t>
            </a:r>
            <a:endParaRPr lang="en-US" dirty="0"/>
          </a:p>
        </p:txBody>
      </p:sp>
      <p:pic>
        <p:nvPicPr>
          <p:cNvPr id="14338" name="Picture 2" descr="http://images.nationalgeographic.com/wpf/media-live/photos/000/236/cache/grassland02-coastal-prairie-wildflowers_23680_600x4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Guides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52" y="2453969"/>
            <a:ext cx="3337560" cy="576262"/>
          </a:xfrm>
        </p:spPr>
        <p:txBody>
          <a:bodyPr/>
          <a:lstStyle/>
          <a:p>
            <a:r>
              <a:rPr lang="en-US" dirty="0" smtClean="0"/>
              <a:t>How to use a field guide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453969"/>
            <a:ext cx="3642360" cy="576262"/>
          </a:xfrm>
        </p:spPr>
        <p:txBody>
          <a:bodyPr/>
          <a:lstStyle/>
          <a:p>
            <a:r>
              <a:rPr lang="en-US" dirty="0" smtClean="0"/>
              <a:t>ID specific plants in the field</a:t>
            </a:r>
            <a:endParaRPr lang="en-US" dirty="0"/>
          </a:p>
        </p:txBody>
      </p:sp>
      <p:pic>
        <p:nvPicPr>
          <p:cNvPr id="5122" name="Picture 2" descr="http://cb.pbsstatic.com/l/89/6589/97803071365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55" y="3243263"/>
            <a:ext cx="1604678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s.fed.us/ne/morgantown/4557/gypsymth/pic/531pi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55" y="3243263"/>
            <a:ext cx="3165715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Life Cycles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the different life cycles of flowering plants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Give examples of annuals, biennials, perennials</a:t>
            </a:r>
            <a:endParaRPr lang="en-US" dirty="0"/>
          </a:p>
        </p:txBody>
      </p:sp>
      <p:pic>
        <p:nvPicPr>
          <p:cNvPr id="6152" name="Picture 8" descr="http://www.greenscapesaustin.com/wp-content/uploads/annuals1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.imgur.com/KKh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344664"/>
            <a:ext cx="3338512" cy="250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Food Plants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0878" y="2658533"/>
            <a:ext cx="3463550" cy="576262"/>
          </a:xfrm>
        </p:spPr>
        <p:txBody>
          <a:bodyPr/>
          <a:lstStyle/>
          <a:p>
            <a:r>
              <a:rPr lang="en-US" sz="2000" dirty="0" smtClean="0"/>
              <a:t>Know about cool season, warm season, late season crops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806132" cy="576262"/>
          </a:xfrm>
        </p:spPr>
        <p:txBody>
          <a:bodyPr/>
          <a:lstStyle/>
          <a:p>
            <a:r>
              <a:rPr lang="en-US" sz="2000" dirty="0" smtClean="0"/>
              <a:t>Plan a garden for each season, with proper sowing and harvest dates</a:t>
            </a:r>
            <a:endParaRPr lang="en-US" sz="2000" dirty="0"/>
          </a:p>
        </p:txBody>
      </p:sp>
      <p:pic>
        <p:nvPicPr>
          <p:cNvPr id="7172" name="Picture 4" descr="http://engine2diet.com/wp/wp-content/uploads/veggies-phot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35" y="3384645"/>
            <a:ext cx="2706687" cy="2565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1.sunset.timeinc.net/sites/default/files/image/2006/10/greens-spinach-m-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384645"/>
            <a:ext cx="2706687" cy="2565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Caregiving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nurture plants from seed to harvest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Raise a crop of annual flowers or veggies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http://amytiemann.com/wp-content/uploads/2010/07/sprou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46" y="3345260"/>
            <a:ext cx="1831676" cy="272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they are, their pros and cons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492234" cy="576262"/>
          </a:xfrm>
        </p:spPr>
        <p:txBody>
          <a:bodyPr/>
          <a:lstStyle/>
          <a:p>
            <a:r>
              <a:rPr lang="en-US" dirty="0" smtClean="0"/>
              <a:t>ID the most common, show how to remove them</a:t>
            </a:r>
            <a:endParaRPr lang="en-US" dirty="0"/>
          </a:p>
        </p:txBody>
      </p:sp>
      <p:pic>
        <p:nvPicPr>
          <p:cNvPr id="9220" name="Picture 4" descr="http://wannemakers.com/site/wp-content/uploads/2013/03/Kids-Club-Weedin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wplawinc.com/Weed%20Identification/Large%20Crabgrass%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7" y="3345260"/>
            <a:ext cx="3720456" cy="2480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food crops, how to prepare them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/>
          <a:lstStyle/>
          <a:p>
            <a:r>
              <a:rPr lang="en-US" dirty="0" smtClean="0"/>
              <a:t>Harvest food crops and prepare them to eat</a:t>
            </a:r>
            <a:endParaRPr lang="en-US" dirty="0"/>
          </a:p>
        </p:txBody>
      </p:sp>
      <p:pic>
        <p:nvPicPr>
          <p:cNvPr id="10244" name="Picture 4" descr="https://encrypted-tbn3.gstatic.com/images?q=tbn:ANd9GcSWuaLoS8q8e23j-hCiQJ87gv7KQGCojC50BW28cR_754u5tSN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0" y="3364952"/>
            <a:ext cx="3617338" cy="2463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2.bp.blogspot.com/-MxRN5mwiHdc/USGGUTENdmI/AAAAAAAAFFE/4EVhvZgWbpg/s1600/2013-02-17+18.20.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34" y="3345260"/>
            <a:ext cx="3336925" cy="2502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More Plants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ways to propagate plants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94" y="3402806"/>
            <a:ext cx="3175000" cy="238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1" y="2658533"/>
            <a:ext cx="3628711" cy="576262"/>
          </a:xfrm>
        </p:spPr>
        <p:txBody>
          <a:bodyPr/>
          <a:lstStyle/>
          <a:p>
            <a:r>
              <a:rPr lang="en-US" dirty="0" smtClean="0"/>
              <a:t>Demonstrate taking cuttings, collecting seed, dividing</a:t>
            </a:r>
            <a:endParaRPr lang="en-US" dirty="0"/>
          </a:p>
        </p:txBody>
      </p:sp>
      <p:pic>
        <p:nvPicPr>
          <p:cNvPr id="15362" name="Picture 2" descr="http://upload.wikimedia.org/wikipedia/commons/6/60/Milkweed_Follicle_releasing_its_Seed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31" y="3402806"/>
            <a:ext cx="3459182" cy="238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2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Gardeners Share?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2540215"/>
            <a:ext cx="4593166" cy="3444875"/>
          </a:xfrm>
        </p:spPr>
      </p:pic>
    </p:spTree>
    <p:extLst>
      <p:ext uri="{BB962C8B-B14F-4D97-AF65-F5344CB8AC3E}">
        <p14:creationId xmlns:p14="http://schemas.microsoft.com/office/powerpoint/2010/main" val="4372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722869"/>
            <a:ext cx="7232822" cy="5424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26293" y="1062681"/>
            <a:ext cx="682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Tomorrow’s Stewards of the Land…Preparing for a Lifetime of Learning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Stewardship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…the careful, responsible </a:t>
            </a:r>
            <a:r>
              <a:rPr lang="en-US" dirty="0"/>
              <a:t>management of something entrusted to one's </a:t>
            </a:r>
            <a:r>
              <a:rPr lang="en-US" dirty="0" smtClean="0"/>
              <a:t>care.</a:t>
            </a:r>
            <a:endParaRPr lang="en-US" dirty="0"/>
          </a:p>
        </p:txBody>
      </p:sp>
      <p:pic>
        <p:nvPicPr>
          <p:cNvPr id="2050" name="Picture 2" descr="http://www.inpaws.org/wp-content/files_mf/1320887867MattsOutdoors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52" y="3713110"/>
            <a:ext cx="2448983" cy="16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Aldo Leopold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084632"/>
          </a:xfrm>
        </p:spPr>
        <p:txBody>
          <a:bodyPr>
            <a:normAutofit/>
          </a:bodyPr>
          <a:lstStyle/>
          <a:p>
            <a:r>
              <a:rPr lang="en-US" dirty="0"/>
              <a:t>We </a:t>
            </a:r>
            <a:r>
              <a:rPr lang="en-US" b="1" dirty="0">
                <a:solidFill>
                  <a:schemeClr val="accent1"/>
                </a:solidFill>
              </a:rPr>
              <a:t>abuse land </a:t>
            </a:r>
            <a:r>
              <a:rPr lang="en-US" dirty="0"/>
              <a:t>because we regard it as a </a:t>
            </a:r>
            <a:r>
              <a:rPr lang="en-US" b="1" dirty="0">
                <a:solidFill>
                  <a:schemeClr val="accent1"/>
                </a:solidFill>
              </a:rPr>
              <a:t>commodity</a:t>
            </a:r>
            <a:r>
              <a:rPr lang="en-US" dirty="0"/>
              <a:t> belonging to us. 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we see land as a </a:t>
            </a:r>
            <a:r>
              <a:rPr lang="en-US" b="1" dirty="0">
                <a:solidFill>
                  <a:schemeClr val="accent1"/>
                </a:solidFill>
              </a:rPr>
              <a:t>community</a:t>
            </a:r>
            <a:r>
              <a:rPr lang="en-US" dirty="0"/>
              <a:t> to which we belong, we may begin to use it with </a:t>
            </a:r>
            <a:r>
              <a:rPr lang="en-US" b="1" dirty="0">
                <a:solidFill>
                  <a:schemeClr val="accent1"/>
                </a:solidFill>
              </a:rPr>
              <a:t>love and respect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32" y="2223670"/>
            <a:ext cx="3856037" cy="2892027"/>
          </a:xfrm>
        </p:spPr>
      </p:pic>
    </p:spTree>
    <p:extLst>
      <p:ext uri="{BB962C8B-B14F-4D97-AF65-F5344CB8AC3E}">
        <p14:creationId xmlns:p14="http://schemas.microsoft.com/office/powerpoint/2010/main" val="34660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for Future Land Stewards, K-6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76867" y="2658533"/>
            <a:ext cx="3464966" cy="576262"/>
          </a:xfrm>
        </p:spPr>
        <p:txBody>
          <a:bodyPr/>
          <a:lstStyle/>
          <a:p>
            <a:pPr algn="ctr"/>
            <a:r>
              <a:rPr lang="en-US" dirty="0" smtClean="0"/>
              <a:t>What they should know...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44" y="3319849"/>
            <a:ext cx="2854471" cy="2140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And be able to do</a:t>
            </a:r>
            <a:endParaRPr lang="en-US" dirty="0"/>
          </a:p>
        </p:txBody>
      </p:sp>
      <p:pic>
        <p:nvPicPr>
          <p:cNvPr id="1026" name="Picture 2" descr="http://foodnetwork.sndimg.com/content/dam/images/food/fullset/2006/10/17/0/Pumpkin_Pie.jpg.rend.sni12col.landscape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14" y="3234795"/>
            <a:ext cx="2963011" cy="22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1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" y="821149"/>
            <a:ext cx="3864607" cy="5151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-451" r="27212" b="451"/>
          <a:stretch/>
        </p:blipFill>
        <p:spPr>
          <a:xfrm>
            <a:off x="4843849" y="821149"/>
            <a:ext cx="354227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43849" y="5642919"/>
            <a:ext cx="354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Skills they can use for a lifetime…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and Shrubs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280160" y="2658533"/>
            <a:ext cx="3234269" cy="576262"/>
          </a:xfrm>
        </p:spPr>
        <p:txBody>
          <a:bodyPr/>
          <a:lstStyle/>
          <a:p>
            <a:r>
              <a:rPr lang="en-US" dirty="0"/>
              <a:t>Know how </a:t>
            </a:r>
            <a:r>
              <a:rPr lang="en-US" dirty="0" smtClean="0"/>
              <a:t>trees/shrubs grow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41" y="3243263"/>
            <a:ext cx="2605906" cy="2706687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954136" y="2658533"/>
            <a:ext cx="3025255" cy="576262"/>
          </a:xfrm>
        </p:spPr>
        <p:txBody>
          <a:bodyPr/>
          <a:lstStyle/>
          <a:p>
            <a:r>
              <a:rPr lang="en-US" dirty="0" smtClean="0"/>
              <a:t>Be able to plant them correctly</a:t>
            </a:r>
            <a:endParaRPr lang="en-US" dirty="0"/>
          </a:p>
        </p:txBody>
      </p:sp>
      <p:pic>
        <p:nvPicPr>
          <p:cNvPr id="3074" name="Picture 2" descr="http://www.sanantonio.gov/parksandrec/images/plant-trees-san-antonio-diagram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3918" y="3243263"/>
            <a:ext cx="1892788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how soil helps plants grow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Prepare soil properly for a garden</a:t>
            </a:r>
            <a:endParaRPr lang="en-US" dirty="0"/>
          </a:p>
        </p:txBody>
      </p:sp>
      <p:pic>
        <p:nvPicPr>
          <p:cNvPr id="4098" name="Picture 2" descr="http://upload.wikimedia.org/wikipedia/en/5/51/SOIL_PROFIL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34" y="3234795"/>
            <a:ext cx="2167010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3.bp.blogspot.com/_br75qlEVHcw/TH7D7F22eUI/AAAAAAAAAH0/02K85UMgvOU/s1600/soil+preparati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481932"/>
            <a:ext cx="3336925" cy="2229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2403404"/>
            <a:ext cx="3337560" cy="576262"/>
          </a:xfrm>
        </p:spPr>
        <p:txBody>
          <a:bodyPr/>
          <a:lstStyle/>
          <a:p>
            <a:r>
              <a:rPr lang="en-US" dirty="0" smtClean="0"/>
              <a:t>Why we use it, what types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8040" y="2403404"/>
            <a:ext cx="3337560" cy="576262"/>
          </a:xfrm>
        </p:spPr>
        <p:txBody>
          <a:bodyPr/>
          <a:lstStyle/>
          <a:p>
            <a:r>
              <a:rPr lang="en-US" dirty="0" smtClean="0"/>
              <a:t>Apply mulch effectively</a:t>
            </a:r>
            <a:endParaRPr lang="en-US" dirty="0"/>
          </a:p>
        </p:txBody>
      </p:sp>
      <p:pic>
        <p:nvPicPr>
          <p:cNvPr id="11276" name="Picture 12" descr="http://awaytogarden.com/wp-content/uploads/2010/03/mulch-faq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4" y="3163866"/>
            <a:ext cx="3574102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r="5855" b="16034"/>
          <a:stretch/>
        </p:blipFill>
        <p:spPr>
          <a:xfrm>
            <a:off x="4953476" y="3163866"/>
            <a:ext cx="2706688" cy="270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397</TotalTime>
  <Words>326</Words>
  <Application>Microsoft Office PowerPoint</Application>
  <PresentationFormat>On-screen Show (4:3)</PresentationFormat>
  <Paragraphs>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Garamond</vt:lpstr>
      <vt:lpstr>Organic</vt:lpstr>
      <vt:lpstr>Growing Gardeners</vt:lpstr>
      <vt:lpstr>What Can Gardeners Share?</vt:lpstr>
      <vt:lpstr>Stewardship</vt:lpstr>
      <vt:lpstr>Aldo Leopold</vt:lpstr>
      <vt:lpstr>Goals for Future Land Stewards, K-6</vt:lpstr>
      <vt:lpstr>PowerPoint Presentation</vt:lpstr>
      <vt:lpstr>Trees and Shrubs</vt:lpstr>
      <vt:lpstr>Soil</vt:lpstr>
      <vt:lpstr>Mulch</vt:lpstr>
      <vt:lpstr>Invasive Plants</vt:lpstr>
      <vt:lpstr>Cycle of Life</vt:lpstr>
      <vt:lpstr>Plant “Communities”</vt:lpstr>
      <vt:lpstr>Field Guides</vt:lpstr>
      <vt:lpstr>Plant Life Cycles</vt:lpstr>
      <vt:lpstr>Annual Food Plants</vt:lpstr>
      <vt:lpstr>Caregiving</vt:lpstr>
      <vt:lpstr>Weeds</vt:lpstr>
      <vt:lpstr>Preparing Food</vt:lpstr>
      <vt:lpstr>Making More Plants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Gardeners</dc:title>
  <dc:creator>Wendy</dc:creator>
  <cp:lastModifiedBy>Wendy</cp:lastModifiedBy>
  <cp:revision>27</cp:revision>
  <dcterms:created xsi:type="dcterms:W3CDTF">2015-01-06T20:54:59Z</dcterms:created>
  <dcterms:modified xsi:type="dcterms:W3CDTF">2015-01-11T22:40:46Z</dcterms:modified>
</cp:coreProperties>
</file>