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65" r:id="rId3"/>
    <p:sldId id="261" r:id="rId4"/>
    <p:sldId id="263" r:id="rId5"/>
    <p:sldId id="257" r:id="rId6"/>
    <p:sldId id="258" r:id="rId7"/>
    <p:sldId id="260" r:id="rId8"/>
    <p:sldId id="259" r:id="rId9"/>
    <p:sldId id="262" r:id="rId10"/>
    <p:sldId id="26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4" autoAdjust="0"/>
  </p:normalViewPr>
  <p:slideViewPr>
    <p:cSldViewPr>
      <p:cViewPr varScale="1">
        <p:scale>
          <a:sx n="74" d="100"/>
          <a:sy n="74" d="100"/>
        </p:scale>
        <p:origin x="6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19DA-45A4-4412-896E-387704AF624A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79445-6321-4508-8860-B206D1F5E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5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Plants’ unique ability to capture the sun’s energy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Plants at the basis of the food chain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Why insects need native plants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How lack of native plants threatens our survival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79445-6321-4508-8860-B206D1F5E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2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dirty="0" smtClean="0"/>
              <a:t>Develop repertoire of familiar native plants</a:t>
            </a:r>
          </a:p>
          <a:p>
            <a:pPr marL="571500" indent="-571500"/>
            <a:r>
              <a:rPr lang="en-US" dirty="0" smtClean="0"/>
              <a:t>Learn stories about and characteristics of specific native plants</a:t>
            </a:r>
          </a:p>
          <a:p>
            <a:pPr marL="571500" indent="-571500"/>
            <a:r>
              <a:rPr lang="en-US" dirty="0" smtClean="0"/>
              <a:t>“Adopt” a native plant; tell classmates about it</a:t>
            </a:r>
          </a:p>
          <a:p>
            <a:pPr marL="571500" indent="-571500"/>
            <a:r>
              <a:rPr lang="en-US" dirty="0" smtClean="0"/>
              <a:t>Make a booklet of all the plants in the garden, each one doing a page on “their” plant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79445-6321-4508-8860-B206D1F5E2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dirty="0" smtClean="0"/>
              <a:t>Learn to identify plant and flower parts</a:t>
            </a:r>
          </a:p>
          <a:p>
            <a:pPr marL="571500" indent="-571500"/>
            <a:r>
              <a:rPr lang="en-US" dirty="0" smtClean="0"/>
              <a:t>Take advantage of multiple examples of structures to compare like parts</a:t>
            </a:r>
          </a:p>
          <a:p>
            <a:pPr marL="571500" indent="-571500"/>
            <a:r>
              <a:rPr lang="en-US" dirty="0" smtClean="0"/>
              <a:t>Use Jan </a:t>
            </a:r>
            <a:r>
              <a:rPr lang="en-US" dirty="0" err="1" smtClean="0"/>
              <a:t>Lacy’s</a:t>
            </a:r>
            <a:r>
              <a:rPr lang="en-US" dirty="0" smtClean="0"/>
              <a:t> Botany Illustrated coloring book</a:t>
            </a:r>
          </a:p>
          <a:p>
            <a:pPr marL="571500" indent="-571500"/>
            <a:r>
              <a:rPr lang="en-US" dirty="0" smtClean="0"/>
              <a:t>Learn plant families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79445-6321-4508-8860-B206D1F5E2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dirty="0" smtClean="0"/>
              <a:t>How nature unfolds in spring as the days grow warmer, natural rhythms</a:t>
            </a:r>
          </a:p>
          <a:p>
            <a:pPr marL="571500" indent="-571500"/>
            <a:r>
              <a:rPr lang="en-US" dirty="0" smtClean="0"/>
              <a:t>Recording bloom time, relating to daily temperatures</a:t>
            </a:r>
          </a:p>
          <a:p>
            <a:pPr marL="571500" indent="-571500"/>
            <a:r>
              <a:rPr lang="en-US" dirty="0" smtClean="0"/>
              <a:t>How farmers/integrated pest management use </a:t>
            </a:r>
            <a:r>
              <a:rPr lang="en-US" dirty="0" err="1" smtClean="0"/>
              <a:t>phenological</a:t>
            </a:r>
            <a:r>
              <a:rPr lang="en-US" dirty="0" smtClean="0"/>
              <a:t> indicators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79445-6321-4508-8860-B206D1F5E2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0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dirty="0" smtClean="0"/>
              <a:t>Given plant names, use field guides to find specific plants in the garden</a:t>
            </a:r>
          </a:p>
          <a:p>
            <a:pPr marL="571500" indent="-571500"/>
            <a:r>
              <a:rPr lang="en-US" dirty="0" smtClean="0"/>
              <a:t>Learn about “cultivated varieties” of native plants, compare with species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79445-6321-4508-8860-B206D1F5E2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8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dirty="0" smtClean="0"/>
              <a:t>Difference between garden and natural area</a:t>
            </a:r>
          </a:p>
          <a:p>
            <a:pPr marL="571500" indent="-571500"/>
            <a:r>
              <a:rPr lang="en-US" dirty="0" smtClean="0"/>
              <a:t>Basics of garden design—each plant has a function, right plant/right place</a:t>
            </a:r>
          </a:p>
          <a:p>
            <a:pPr marL="571500" indent="-571500"/>
            <a:r>
              <a:rPr lang="en-US" dirty="0" smtClean="0"/>
              <a:t>Garden styles and traditions</a:t>
            </a:r>
          </a:p>
          <a:p>
            <a:pPr marL="571500" indent="-571500"/>
            <a:r>
              <a:rPr lang="en-US" dirty="0" smtClean="0"/>
              <a:t>Jens Jensen, Landscape Architect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79445-6321-4508-8860-B206D1F5E2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5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31057D-4F1B-46EF-A13C-907C66E2E6C9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718813F-C0AB-45BB-BF99-783F5F92E0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Gathering Garden</a:t>
            </a:r>
            <a:endParaRPr lang="en-US" sz="4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Native Plants Fit for a Mansion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Ready Resource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90800"/>
            <a:ext cx="5425440" cy="2036064"/>
          </a:xfrm>
        </p:spPr>
      </p:pic>
      <p:sp>
        <p:nvSpPr>
          <p:cNvPr id="5" name="TextBox 4"/>
          <p:cNvSpPr txBox="1"/>
          <p:nvPr/>
        </p:nvSpPr>
        <p:spPr>
          <a:xfrm>
            <a:off x="3429000" y="3962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inpaws.org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Native Plant?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Grew here before pioneer settlement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Difference between natives and exotics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33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313" y="1150780"/>
            <a:ext cx="2667000" cy="146304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/>
              <a:t>Life Depends on Native Plants!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876800" y="2667000"/>
            <a:ext cx="3048000" cy="3124200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Plants capture </a:t>
            </a:r>
            <a:r>
              <a:rPr lang="en-US" dirty="0"/>
              <a:t>the sun’s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Basis </a:t>
            </a:r>
            <a:r>
              <a:rPr lang="en-US" dirty="0"/>
              <a:t>of the food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Insects need </a:t>
            </a:r>
            <a:r>
              <a:rPr lang="en-US" dirty="0"/>
              <a:t>native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</a:t>
            </a:r>
            <a:r>
              <a:rPr lang="en-US" dirty="0"/>
              <a:t>of native plants threatens </a:t>
            </a:r>
            <a:r>
              <a:rPr lang="en-US" dirty="0" smtClean="0"/>
              <a:t>species survival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05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Get to Know Me!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>
            <a:normAutofit/>
          </a:bodyPr>
          <a:lstStyle/>
          <a:p>
            <a:pPr marL="571500" indent="-571500"/>
            <a:r>
              <a:rPr lang="en-US" dirty="0" smtClean="0"/>
              <a:t>Repertoire </a:t>
            </a:r>
            <a:r>
              <a:rPr lang="en-US" dirty="0"/>
              <a:t>of familiar native plants</a:t>
            </a:r>
          </a:p>
          <a:p>
            <a:pPr marL="571500" indent="-571500"/>
            <a:r>
              <a:rPr lang="en-US" dirty="0" smtClean="0"/>
              <a:t>Stories </a:t>
            </a:r>
            <a:r>
              <a:rPr lang="en-US" dirty="0"/>
              <a:t>about and characteristics of specific native </a:t>
            </a:r>
            <a:r>
              <a:rPr lang="en-US" dirty="0" smtClean="0"/>
              <a:t>plants</a:t>
            </a:r>
          </a:p>
          <a:p>
            <a:pPr marL="571500" indent="-571500"/>
            <a:r>
              <a:rPr lang="en-US" dirty="0" smtClean="0"/>
              <a:t>“Adopt” a native plant—tell classmates about it</a:t>
            </a:r>
          </a:p>
          <a:p>
            <a:pPr marL="571500" indent="-571500"/>
            <a:r>
              <a:rPr lang="en-US" dirty="0" smtClean="0"/>
              <a:t>Make a booklet of all the plants in the garden, each one doing a page on “their” plant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720"/>
            <a:ext cx="2095979" cy="22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Botany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3223707" cy="3619948"/>
          </a:xfrm>
        </p:spPr>
        <p:txBody>
          <a:bodyPr>
            <a:normAutofit/>
          </a:bodyPr>
          <a:lstStyle/>
          <a:p>
            <a:pPr marL="571500" indent="-571500"/>
            <a:r>
              <a:rPr lang="en-US" dirty="0" smtClean="0"/>
              <a:t>Identify </a:t>
            </a:r>
            <a:r>
              <a:rPr lang="en-US" dirty="0"/>
              <a:t>plant and flower parts</a:t>
            </a:r>
          </a:p>
          <a:p>
            <a:pPr marL="571500" indent="-571500"/>
            <a:r>
              <a:rPr lang="en-US" dirty="0" smtClean="0"/>
              <a:t>Compare </a:t>
            </a:r>
            <a:r>
              <a:rPr lang="en-US" dirty="0"/>
              <a:t>like </a:t>
            </a:r>
            <a:r>
              <a:rPr lang="en-US" dirty="0" smtClean="0"/>
              <a:t>parts on different plants</a:t>
            </a:r>
            <a:endParaRPr lang="en-US" dirty="0"/>
          </a:p>
          <a:p>
            <a:pPr marL="571500" indent="-571500"/>
            <a:r>
              <a:rPr lang="en-US" dirty="0" smtClean="0"/>
              <a:t>Learn plant families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37289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871910" cy="1143000"/>
          </a:xfrm>
        </p:spPr>
        <p:txBody>
          <a:bodyPr>
            <a:normAutofit/>
          </a:bodyPr>
          <a:lstStyle/>
          <a:p>
            <a:r>
              <a:rPr lang="en-US" sz="4400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Rhythms of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40960"/>
            <a:ext cx="3733800" cy="3508977"/>
          </a:xfrm>
        </p:spPr>
        <p:txBody>
          <a:bodyPr>
            <a:normAutofit fontScale="92500"/>
          </a:bodyPr>
          <a:lstStyle/>
          <a:p>
            <a:pPr marL="571500" indent="-571500"/>
            <a:r>
              <a:rPr lang="en-US" dirty="0"/>
              <a:t>How nature unfolds in spring as the days grow </a:t>
            </a:r>
            <a:r>
              <a:rPr lang="en-US" dirty="0" smtClean="0"/>
              <a:t>warmer</a:t>
            </a:r>
            <a:endParaRPr lang="en-US" dirty="0"/>
          </a:p>
          <a:p>
            <a:pPr marL="571500" indent="-571500"/>
            <a:r>
              <a:rPr lang="en-US" dirty="0" smtClean="0"/>
              <a:t>Bloom times related to daily temperatures</a:t>
            </a:r>
          </a:p>
          <a:p>
            <a:pPr marL="571500" indent="-571500"/>
            <a:r>
              <a:rPr lang="en-US" dirty="0" err="1" smtClean="0"/>
              <a:t>Phenological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indicators</a:t>
            </a:r>
          </a:p>
          <a:p>
            <a:pPr marL="571500" indent="-571500"/>
            <a:r>
              <a:rPr lang="en-US" dirty="0" smtClean="0"/>
              <a:t>Integrated </a:t>
            </a:r>
            <a:r>
              <a:rPr lang="en-US" dirty="0"/>
              <a:t>pest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77450"/>
            <a:ext cx="3180716" cy="2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Native Plant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3512370" cy="2705548"/>
          </a:xfrm>
        </p:spPr>
        <p:txBody>
          <a:bodyPr>
            <a:normAutofit/>
          </a:bodyPr>
          <a:lstStyle/>
          <a:p>
            <a:pPr marL="571500" indent="-571500"/>
            <a:r>
              <a:rPr lang="en-US" dirty="0" smtClean="0"/>
              <a:t>Use field </a:t>
            </a:r>
            <a:r>
              <a:rPr lang="en-US" dirty="0"/>
              <a:t>guides to find specific </a:t>
            </a:r>
            <a:r>
              <a:rPr lang="en-US" dirty="0" smtClean="0"/>
              <a:t>plants</a:t>
            </a:r>
          </a:p>
          <a:p>
            <a:pPr marL="571500" indent="-571500"/>
            <a:r>
              <a:rPr lang="en-US" dirty="0" smtClean="0"/>
              <a:t>Compare “cultivated varieties” with native species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62" y="2306480"/>
            <a:ext cx="3508977" cy="35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Makes a Garden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3" y="2323652"/>
            <a:ext cx="3680907" cy="3772348"/>
          </a:xfrm>
        </p:spPr>
        <p:txBody>
          <a:bodyPr>
            <a:normAutofit/>
          </a:bodyPr>
          <a:lstStyle/>
          <a:p>
            <a:pPr marL="571500" indent="-571500"/>
            <a:r>
              <a:rPr lang="en-US" dirty="0" smtClean="0"/>
              <a:t>Garden vs. </a:t>
            </a:r>
            <a:r>
              <a:rPr lang="en-US" dirty="0"/>
              <a:t>natural area</a:t>
            </a:r>
          </a:p>
          <a:p>
            <a:pPr marL="571500" indent="-571500"/>
            <a:r>
              <a:rPr lang="en-US" dirty="0"/>
              <a:t>Basics of garden </a:t>
            </a:r>
            <a:r>
              <a:rPr lang="en-US" dirty="0" smtClean="0"/>
              <a:t>design</a:t>
            </a:r>
          </a:p>
          <a:p>
            <a:pPr marL="571500" indent="-571500"/>
            <a:r>
              <a:rPr lang="en-US" dirty="0" smtClean="0"/>
              <a:t>Garden </a:t>
            </a:r>
            <a:r>
              <a:rPr lang="en-US" dirty="0"/>
              <a:t>styles and </a:t>
            </a:r>
            <a:r>
              <a:rPr lang="en-US" dirty="0" smtClean="0"/>
              <a:t>traditions</a:t>
            </a:r>
          </a:p>
          <a:p>
            <a:pPr marL="571500" indent="-571500"/>
            <a:r>
              <a:rPr lang="en-US" dirty="0" smtClean="0"/>
              <a:t>Jens Jensen, Landscape Architect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r="21874"/>
          <a:stretch/>
        </p:blipFill>
        <p:spPr>
          <a:xfrm>
            <a:off x="4953000" y="2438400"/>
            <a:ext cx="2819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 to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6.3.4	Recognize that plants use energy from the sun to make sugar (i.e., glucose) by the process of photosynthesis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6.3.5	Describe how all animals, including humans, meet their energy needs by consuming other organisms, breaking down their structures, and using the materials to grow and function.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345</TotalTime>
  <Words>376</Words>
  <Application>Microsoft Office PowerPoint</Application>
  <PresentationFormat>On-screen Show (4:3)</PresentationFormat>
  <Paragraphs>65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2</vt:lpstr>
      <vt:lpstr>Austin</vt:lpstr>
      <vt:lpstr>The Gathering Garden</vt:lpstr>
      <vt:lpstr>What’s a Native Plant?</vt:lpstr>
      <vt:lpstr>Life Depends on Native Plants!</vt:lpstr>
      <vt:lpstr>Get to Know Me!</vt:lpstr>
      <vt:lpstr>Botany Basics</vt:lpstr>
      <vt:lpstr>Rhythms of Nature</vt:lpstr>
      <vt:lpstr>Native Plant Identification</vt:lpstr>
      <vt:lpstr>What Makes a Garden</vt:lpstr>
      <vt:lpstr>Relate to Standards</vt:lpstr>
      <vt:lpstr>Your Ready Resource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Gathering Garden</dc:title>
  <dc:creator>David Ford</dc:creator>
  <cp:lastModifiedBy>Wendy</cp:lastModifiedBy>
  <cp:revision>20</cp:revision>
  <cp:lastPrinted>2013-10-02T11:39:16Z</cp:lastPrinted>
  <dcterms:created xsi:type="dcterms:W3CDTF">2013-10-01T22:41:42Z</dcterms:created>
  <dcterms:modified xsi:type="dcterms:W3CDTF">2014-12-25T19:01:16Z</dcterms:modified>
</cp:coreProperties>
</file>