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88" r:id="rId4"/>
    <p:sldId id="290" r:id="rId5"/>
    <p:sldId id="292" r:id="rId6"/>
    <p:sldId id="291" r:id="rId7"/>
    <p:sldId id="293" r:id="rId8"/>
    <p:sldId id="284" r:id="rId9"/>
    <p:sldId id="279" r:id="rId10"/>
    <p:sldId id="280" r:id="rId11"/>
    <p:sldId id="282" r:id="rId12"/>
    <p:sldId id="285" r:id="rId13"/>
    <p:sldId id="286" r:id="rId14"/>
    <p:sldId id="287" r:id="rId15"/>
    <p:sldId id="294" r:id="rId16"/>
    <p:sldId id="283" r:id="rId17"/>
    <p:sldId id="264" r:id="rId18"/>
    <p:sldId id="281" r:id="rId19"/>
    <p:sldId id="29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5" autoAdjust="0"/>
    <p:restoredTop sz="95013" autoAdjust="0"/>
  </p:normalViewPr>
  <p:slideViewPr>
    <p:cSldViewPr>
      <p:cViewPr varScale="1">
        <p:scale>
          <a:sx n="114" d="100"/>
          <a:sy n="114" d="100"/>
        </p:scale>
        <p:origin x="139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1/4/2018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1/4/2018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3"/>
            <a:ext cx="9144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50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7" y="5029200"/>
            <a:ext cx="6173808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sz="13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698772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691575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3558725" y="3357038"/>
            <a:ext cx="6858000" cy="143930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sz="135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07" y="685800"/>
            <a:ext cx="559708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0868" y="685800"/>
            <a:ext cx="971804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"/>
            <a:ext cx="9144000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068" y="1905000"/>
            <a:ext cx="6859035" cy="2667000"/>
          </a:xfrm>
        </p:spPr>
        <p:txBody>
          <a:bodyPr anchor="b">
            <a:noAutofit/>
          </a:bodyPr>
          <a:lstStyle>
            <a:lvl1pPr algn="l">
              <a:defRPr sz="36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5029200"/>
            <a:ext cx="6173809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sz="13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3277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/>
            </a:lvl8pPr>
            <a:lvl9pPr marL="1440564"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29" y="1905000"/>
            <a:ext cx="3313277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440564"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/>
            </a:lvl8pPr>
            <a:lvl9pPr marL="1440564"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7" y="2743201"/>
            <a:ext cx="3313277" cy="34290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 baseline="0"/>
            </a:lvl8pPr>
            <a:lvl9pPr marL="1440564"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6329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29" y="2743201"/>
            <a:ext cx="3313277" cy="34290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440564"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/>
            </a:lvl8pPr>
            <a:lvl9pPr marL="1440564"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337153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7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590" y="2087880"/>
            <a:ext cx="4344531" cy="3886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14210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27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956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80493" y="2087880"/>
            <a:ext cx="4339864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1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7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9"/>
            <a:ext cx="9144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8262" y="6420898"/>
            <a:ext cx="72321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/>
              <a:t>1/4/2018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20898"/>
            <a:ext cx="525916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2900" y="6420898"/>
            <a:ext cx="478994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793" y="1470257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701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95" indent="-205795" algn="l" defTabSz="685983" rtl="0" eaLnBrk="1" latinLnBrk="0" hangingPunct="1">
        <a:lnSpc>
          <a:spcPct val="90000"/>
        </a:lnSpc>
        <a:spcBef>
          <a:spcPts val="135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2105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23179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31872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564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49256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366641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675333" indent="-205795" algn="l" defTabSz="685983" rtl="0" eaLnBrk="1" latinLnBrk="0" hangingPunct="1">
        <a:lnSpc>
          <a:spcPct val="90000"/>
        </a:lnSpc>
        <a:spcBef>
          <a:spcPts val="450"/>
        </a:spcBef>
        <a:buSzPct val="11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Know Your Weeds!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“Plants Out of Place” Frequently Seen at Cold Spring School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Crabgrass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405239" y="3423804"/>
            <a:ext cx="2057936" cy="1886441"/>
          </a:xfrm>
        </p:spPr>
        <p:txBody>
          <a:bodyPr/>
          <a:lstStyle/>
          <a:p>
            <a:r>
              <a:rPr lang="en-US" dirty="0"/>
              <a:t>Summer annual</a:t>
            </a:r>
          </a:p>
          <a:p>
            <a:r>
              <a:rPr lang="en-US" dirty="0"/>
              <a:t>Flat habit of growth</a:t>
            </a:r>
          </a:p>
          <a:p>
            <a:r>
              <a:rPr lang="en-US" dirty="0"/>
              <a:t>Finger-like seed head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51" r="651"/>
          <a:stretch>
            <a:fillRect/>
          </a:stretch>
        </p:blipFill>
        <p:spPr>
          <a:xfrm>
            <a:off x="344132" y="2230120"/>
            <a:ext cx="4339864" cy="2915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487" y="4483781"/>
            <a:ext cx="1850713" cy="1386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021" y="684517"/>
            <a:ext cx="4115872" cy="24161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32012" y="5176906"/>
            <a:ext cx="1206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solidFill>
                  <a:schemeClr val="accent6"/>
                </a:solidFill>
              </a:rPr>
              <a:t>Digitaria</a:t>
            </a:r>
            <a:endParaRPr lang="en-US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Henbit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19977" y="3124200"/>
            <a:ext cx="2447569" cy="2895600"/>
          </a:xfrm>
        </p:spPr>
        <p:txBody>
          <a:bodyPr/>
          <a:lstStyle/>
          <a:p>
            <a:r>
              <a:rPr lang="en-US" dirty="0"/>
              <a:t>Annual herb in the mint family</a:t>
            </a:r>
          </a:p>
          <a:p>
            <a:r>
              <a:rPr lang="en-US" dirty="0"/>
              <a:t>Low-growing, sprawling plant with hairy stems</a:t>
            </a:r>
          </a:p>
          <a:p>
            <a:r>
              <a:rPr lang="en-US" dirty="0"/>
              <a:t>A sea of purple flowers in early spring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05000"/>
            <a:ext cx="5682147" cy="425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90914"/>
            <a:ext cx="2295525" cy="19907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741" y="6161125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111111"/>
                </a:solidFill>
              </a:rPr>
              <a:t>Lamium</a:t>
            </a:r>
            <a:r>
              <a:rPr lang="en-US" i="1" dirty="0">
                <a:solidFill>
                  <a:srgbClr val="111111"/>
                </a:solidFill>
              </a:rPr>
              <a:t> </a:t>
            </a:r>
            <a:r>
              <a:rPr lang="en-US" i="1" dirty="0" err="1">
                <a:solidFill>
                  <a:srgbClr val="111111"/>
                </a:solidFill>
              </a:rPr>
              <a:t>amplexicaule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Creeping Charlie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Vining groundcover that loves to invade lawns</a:t>
            </a:r>
          </a:p>
          <a:p>
            <a:r>
              <a:rPr lang="en-US" dirty="0"/>
              <a:t>Tiny blue flowers in spring</a:t>
            </a:r>
          </a:p>
          <a:p>
            <a:r>
              <a:rPr lang="en-US" dirty="0"/>
              <a:t>Any roots or pieces of stem left in the ground can grow another plant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8134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56" y="742487"/>
            <a:ext cx="2619375" cy="1743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0027" y="6172200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6"/>
                </a:solidFill>
              </a:rPr>
              <a:t>Glechoma</a:t>
            </a:r>
            <a:r>
              <a:rPr lang="en-US" i="1" dirty="0">
                <a:solidFill>
                  <a:schemeClr val="accent6"/>
                </a:solidFill>
              </a:rPr>
              <a:t> </a:t>
            </a:r>
            <a:r>
              <a:rPr lang="en-US" i="1" dirty="0" err="1">
                <a:solidFill>
                  <a:schemeClr val="accent6"/>
                </a:solidFill>
              </a:rPr>
              <a:t>hederacea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2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bindweed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19800" y="3443337"/>
            <a:ext cx="2438044" cy="2895600"/>
          </a:xfrm>
        </p:spPr>
        <p:txBody>
          <a:bodyPr>
            <a:normAutofit/>
          </a:bodyPr>
          <a:lstStyle/>
          <a:p>
            <a:r>
              <a:rPr lang="en-US" dirty="0"/>
              <a:t>Twining vine in the morning glory family</a:t>
            </a:r>
          </a:p>
          <a:p>
            <a:r>
              <a:rPr lang="en-US" dirty="0"/>
              <a:t>White, trumpet-shaped flowers</a:t>
            </a:r>
          </a:p>
          <a:p>
            <a:r>
              <a:rPr lang="en-US" dirty="0"/>
              <a:t>One of the most troublesome weeds in agricultural fields</a:t>
            </a:r>
          </a:p>
          <a:p>
            <a:r>
              <a:rPr lang="en-US" dirty="0"/>
              <a:t>Has extensive underground horizontal stems (rhizomes)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8134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049816" y="6172200"/>
            <a:ext cx="211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333333"/>
                </a:solidFill>
              </a:rPr>
              <a:t>Convolvulus </a:t>
            </a:r>
            <a:r>
              <a:rPr lang="en-US" i="1" dirty="0" err="1">
                <a:solidFill>
                  <a:srgbClr val="333333"/>
                </a:solidFill>
              </a:rPr>
              <a:t>arvensis</a:t>
            </a:r>
            <a:endParaRPr lang="en-US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1026" name="Picture 2" descr="https://encrypted-tbn2.gstatic.com/images?q=tbn:ANd9GcQFK8cvBNLhi6ksRiXdMtOMH02zmqGNDGZUyIOV-KhKRvrxMvV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29" y="130626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34153"/>
            <a:ext cx="228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thistle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962492" y="2819400"/>
            <a:ext cx="2343308" cy="3124200"/>
          </a:xfrm>
        </p:spPr>
        <p:txBody>
          <a:bodyPr/>
          <a:lstStyle/>
          <a:p>
            <a:r>
              <a:rPr lang="en-US" dirty="0"/>
              <a:t>Aggressive, creeping perennial weed </a:t>
            </a:r>
          </a:p>
          <a:p>
            <a:r>
              <a:rPr lang="en-US" dirty="0"/>
              <a:t>Horizontal roots may extend 15 feet or more and vertical roots may grow 6 to 15 feet deep.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99" r="7799"/>
          <a:stretch>
            <a:fillRect/>
          </a:stretch>
        </p:blipFill>
        <p:spPr>
          <a:xfrm>
            <a:off x="5935646" y="533400"/>
            <a:ext cx="2255027" cy="2019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172200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6"/>
                </a:solidFill>
              </a:rPr>
              <a:t>Cirsium</a:t>
            </a:r>
            <a:r>
              <a:rPr lang="en-US" i="1" dirty="0">
                <a:solidFill>
                  <a:schemeClr val="accent6"/>
                </a:solidFill>
              </a:rPr>
              <a:t> </a:t>
            </a:r>
            <a:r>
              <a:rPr lang="en-US" i="1" dirty="0" err="1">
                <a:solidFill>
                  <a:schemeClr val="accent6"/>
                </a:solidFill>
              </a:rPr>
              <a:t>arvense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133600"/>
            <a:ext cx="43434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92" y="4457228"/>
            <a:ext cx="2532851" cy="18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Woolly mullein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01122" y="3231593"/>
            <a:ext cx="2743915" cy="2563667"/>
          </a:xfrm>
        </p:spPr>
        <p:txBody>
          <a:bodyPr>
            <a:normAutofit/>
          </a:bodyPr>
          <a:lstStyle/>
          <a:p>
            <a:r>
              <a:rPr lang="en-US" dirty="0"/>
              <a:t>Biennial plant (two-year life cycle)</a:t>
            </a:r>
          </a:p>
          <a:p>
            <a:r>
              <a:rPr lang="en-US" dirty="0"/>
              <a:t>Large, soft fuzzy leaves</a:t>
            </a:r>
          </a:p>
          <a:p>
            <a:r>
              <a:rPr lang="en-US" dirty="0"/>
              <a:t>Tiny yellow flowers on tall stalks</a:t>
            </a:r>
          </a:p>
          <a:p>
            <a:r>
              <a:rPr lang="en-US" dirty="0"/>
              <a:t>Useful to beneficial insects</a:t>
            </a:r>
          </a:p>
          <a:p>
            <a:r>
              <a:rPr lang="en-US" dirty="0"/>
              <a:t>Native to Europe</a:t>
            </a:r>
          </a:p>
          <a:p>
            <a:r>
              <a:rPr lang="en-US" dirty="0"/>
              <a:t>One plant can make 100,000 seeds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582" b="18582"/>
          <a:stretch>
            <a:fillRect/>
          </a:stretch>
        </p:blipFill>
        <p:spPr>
          <a:xfrm>
            <a:off x="1295399" y="2133600"/>
            <a:ext cx="4302547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92" y="4038600"/>
            <a:ext cx="1843433" cy="2685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8609"/>
          <a:stretch/>
        </p:blipFill>
        <p:spPr>
          <a:xfrm>
            <a:off x="4538231" y="1117801"/>
            <a:ext cx="2708187" cy="18538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6149365"/>
            <a:ext cx="1979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6"/>
                </a:solidFill>
              </a:rPr>
              <a:t>Verbascum</a:t>
            </a:r>
            <a:r>
              <a:rPr lang="en-US" i="1" dirty="0">
                <a:solidFill>
                  <a:schemeClr val="accent6"/>
                </a:solidFill>
              </a:rPr>
              <a:t> </a:t>
            </a:r>
            <a:r>
              <a:rPr lang="en-US" i="1" dirty="0" err="1">
                <a:solidFill>
                  <a:schemeClr val="accent6"/>
                </a:solidFill>
              </a:rPr>
              <a:t>thapsus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Nettle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531" y="1100538"/>
            <a:ext cx="2172266" cy="254253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802621" y="2342867"/>
            <a:ext cx="2057936" cy="1886441"/>
          </a:xfrm>
        </p:spPr>
        <p:txBody>
          <a:bodyPr/>
          <a:lstStyle/>
          <a:p>
            <a:r>
              <a:rPr lang="en-US" dirty="0"/>
              <a:t>Thorny stems</a:t>
            </a:r>
          </a:p>
          <a:p>
            <a:r>
              <a:rPr lang="en-US" dirty="0"/>
              <a:t>Jagged leaves</a:t>
            </a:r>
          </a:p>
          <a:p>
            <a:r>
              <a:rPr lang="en-US" dirty="0"/>
              <a:t>White or bluish flowers</a:t>
            </a:r>
          </a:p>
          <a:p>
            <a:r>
              <a:rPr lang="en-US" dirty="0"/>
              <a:t>Deep tap root</a:t>
            </a:r>
          </a:p>
          <a:p>
            <a:r>
              <a:rPr lang="en-US" dirty="0"/>
              <a:t>Golden berries in fall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387" b="14387"/>
          <a:stretch>
            <a:fillRect/>
          </a:stretch>
        </p:blipFill>
        <p:spPr>
          <a:xfrm>
            <a:off x="2392319" y="2121518"/>
            <a:ext cx="1850388" cy="1243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6071" t="2778" r="25000" b="-2778"/>
          <a:stretch/>
        </p:blipFill>
        <p:spPr>
          <a:xfrm>
            <a:off x="6744756" y="4265167"/>
            <a:ext cx="1886441" cy="2057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41" y="3643076"/>
            <a:ext cx="3981766" cy="29863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41013" y="3906142"/>
            <a:ext cx="1300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Solanum</a:t>
            </a:r>
            <a:r>
              <a:rPr lang="en-US" i="1" dirty="0"/>
              <a:t> </a:t>
            </a:r>
            <a:r>
              <a:rPr lang="en-US" i="1" dirty="0" err="1"/>
              <a:t>carolinense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205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Velvetleaf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515606" y="3514747"/>
            <a:ext cx="2057936" cy="18864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Summer annual</a:t>
            </a:r>
          </a:p>
          <a:p>
            <a:r>
              <a:rPr lang="en-US" dirty="0"/>
              <a:t>Heart-shaped leaves</a:t>
            </a:r>
          </a:p>
          <a:p>
            <a:r>
              <a:rPr lang="en-US" dirty="0"/>
              <a:t>Velvety leaves and stems</a:t>
            </a:r>
          </a:p>
          <a:p>
            <a:r>
              <a:rPr lang="en-US" dirty="0"/>
              <a:t>Yellow flowers</a:t>
            </a:r>
          </a:p>
          <a:p>
            <a:r>
              <a:rPr lang="en-US" dirty="0"/>
              <a:t>Seed pods resemble cheeses</a:t>
            </a:r>
          </a:p>
          <a:p>
            <a:r>
              <a:rPr lang="en-US" dirty="0"/>
              <a:t>Native to southern Asia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6638"/>
          <a:stretch/>
        </p:blipFill>
        <p:spPr>
          <a:xfrm>
            <a:off x="392533" y="2620345"/>
            <a:ext cx="3281677" cy="2294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86" y="4408791"/>
            <a:ext cx="1965043" cy="1307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326" r="8159"/>
          <a:stretch/>
        </p:blipFill>
        <p:spPr>
          <a:xfrm>
            <a:off x="3450139" y="740487"/>
            <a:ext cx="2950661" cy="33791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9272" y="5084832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Abutilon </a:t>
            </a:r>
            <a:r>
              <a:rPr lang="en-US" i="1" dirty="0" err="1"/>
              <a:t>theophrasti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268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2406-B16C-4121-9962-147197532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Cocklebur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E2623-A45F-4852-8814-5A4426A6E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3957" y="2468888"/>
            <a:ext cx="2057936" cy="2514600"/>
          </a:xfrm>
        </p:spPr>
        <p:txBody>
          <a:bodyPr/>
          <a:lstStyle/>
          <a:p>
            <a:r>
              <a:rPr lang="en-US" dirty="0"/>
              <a:t>Giant leaves</a:t>
            </a:r>
          </a:p>
          <a:p>
            <a:r>
              <a:rPr lang="en-US" dirty="0"/>
              <a:t>Seed capsules stick to you bigtime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63D7849-5722-466A-9058-728191DCEA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134" r="813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1E307B-53B7-461F-8A37-C56DC2FE9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726188"/>
            <a:ext cx="3911600" cy="293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99BB0-D750-4F9E-8CF0-9C013286420C}"/>
              </a:ext>
            </a:extLst>
          </p:cNvPr>
          <p:cNvSpPr txBox="1"/>
          <p:nvPr/>
        </p:nvSpPr>
        <p:spPr>
          <a:xfrm>
            <a:off x="1280493" y="6172200"/>
            <a:ext cx="2834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Xanthium </a:t>
            </a:r>
            <a:r>
              <a:rPr lang="en-US" i="1" dirty="0" err="1"/>
              <a:t>strumarium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Weed?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plant in the wrong place. </a:t>
            </a:r>
          </a:p>
          <a:p>
            <a:pPr>
              <a:lnSpc>
                <a:spcPct val="100000"/>
              </a:lnSpc>
            </a:pPr>
            <a:r>
              <a:rPr lang="en-US" dirty="0"/>
              <a:t>Usually refers to wild plants unwanted in human-controlled settings such as lawns, gardens, farm fields, and parks.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22"/>
          <a:stretch/>
        </p:blipFill>
        <p:spPr>
          <a:xfrm>
            <a:off x="914400" y="3276600"/>
            <a:ext cx="7315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0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Good About Weeds?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905000"/>
            <a:ext cx="2514600" cy="4267200"/>
          </a:xfrm>
        </p:spPr>
        <p:txBody>
          <a:bodyPr/>
          <a:lstStyle/>
          <a:p>
            <a:r>
              <a:rPr lang="en-US" dirty="0"/>
              <a:t>They cover up bare earth, protecting soil from erosion.</a:t>
            </a:r>
          </a:p>
          <a:p>
            <a:r>
              <a:rPr lang="en-US" dirty="0"/>
              <a:t>Some have medicinal qualities.</a:t>
            </a:r>
          </a:p>
          <a:p>
            <a:r>
              <a:rPr lang="en-US" dirty="0"/>
              <a:t>Some are edible.</a:t>
            </a:r>
          </a:p>
          <a:p>
            <a:r>
              <a:rPr lang="en-US" dirty="0"/>
              <a:t>Many support pollinators and beneficial insects.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994679"/>
            <a:ext cx="5334000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4499644"/>
            <a:ext cx="2438400" cy="21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Bad About Weeds?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7" y="1905000"/>
            <a:ext cx="2820293" cy="4267200"/>
          </a:xfrm>
        </p:spPr>
        <p:txBody>
          <a:bodyPr/>
          <a:lstStyle/>
          <a:p>
            <a:r>
              <a:rPr lang="en-US" dirty="0"/>
              <a:t>Can crowd or overrun cultivated plants.</a:t>
            </a:r>
          </a:p>
          <a:p>
            <a:r>
              <a:rPr lang="en-US" dirty="0"/>
              <a:t>Can compete for nutrients.</a:t>
            </a:r>
          </a:p>
          <a:p>
            <a:r>
              <a:rPr lang="en-US" dirty="0"/>
              <a:t>Can spoil the look of a garden.</a:t>
            </a:r>
          </a:p>
          <a:p>
            <a:r>
              <a:rPr lang="en-US" dirty="0"/>
              <a:t>Can produce millions of seeds that stay in the soil for years.</a:t>
            </a:r>
          </a:p>
          <a:p>
            <a:r>
              <a:rPr lang="en-US" dirty="0"/>
              <a:t>Can spread fast by underground runners.</a:t>
            </a:r>
          </a:p>
          <a:p>
            <a:r>
              <a:rPr lang="en-US" dirty="0"/>
              <a:t>Can be hard to get rid of once out of control.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981200"/>
            <a:ext cx="4267200" cy="24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Special About Weeds?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107" y="1905000"/>
            <a:ext cx="6859786" cy="1524000"/>
          </a:xfrm>
        </p:spPr>
        <p:txBody>
          <a:bodyPr/>
          <a:lstStyle/>
          <a:p>
            <a:r>
              <a:rPr lang="en-US" dirty="0"/>
              <a:t>They thrive in “disturbed” environments where soil or natural vegetative cover has been damaged or frequently gets damaged.</a:t>
            </a:r>
          </a:p>
          <a:p>
            <a:r>
              <a:rPr lang="en-US" dirty="0"/>
              <a:t>Soil disturbances give the weeds advantages over desirable crops, pastures, or ornamental plants.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352800"/>
            <a:ext cx="509880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5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Avoid Weeds?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107" y="2224216"/>
            <a:ext cx="3095625" cy="30956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800599" y="2209801"/>
            <a:ext cx="3201293" cy="2438400"/>
          </a:xfrm>
        </p:spPr>
        <p:txBody>
          <a:bodyPr/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We can avoid weeds </a:t>
            </a:r>
            <a:r>
              <a:rPr lang="en-US" sz="2400">
                <a:solidFill>
                  <a:schemeClr val="accent4">
                    <a:lumMod val="75000"/>
                  </a:schemeClr>
                </a:solidFill>
              </a:rPr>
              <a:t>by trying not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to disturb the soil.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If we must disturb the soil, we should not leave it bare.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2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Dandelion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957403" y="2776739"/>
            <a:ext cx="2057936" cy="1871461"/>
          </a:xfrm>
        </p:spPr>
        <p:txBody>
          <a:bodyPr/>
          <a:lstStyle/>
          <a:p>
            <a:r>
              <a:rPr lang="en-US" dirty="0"/>
              <a:t>Perennial world-wide weed with deep taproot</a:t>
            </a:r>
          </a:p>
          <a:p>
            <a:r>
              <a:rPr lang="en-US" dirty="0"/>
              <a:t>Rapidly colonizes disturbed soil</a:t>
            </a:r>
          </a:p>
          <a:p>
            <a:r>
              <a:rPr lang="en-US" dirty="0"/>
              <a:t>Dig deep to get all of the taproot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2162579"/>
            <a:ext cx="4114800" cy="3742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56" y="609600"/>
            <a:ext cx="2466975" cy="1847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6" y="2087880"/>
            <a:ext cx="4179013" cy="3857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744" y="4953000"/>
            <a:ext cx="2095500" cy="15716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41918" y="6155293"/>
            <a:ext cx="2114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</a:rPr>
              <a:t>Taraxacum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officinale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62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foxtail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0" y="3213759"/>
            <a:ext cx="2590800" cy="1891641"/>
          </a:xfrm>
        </p:spPr>
        <p:txBody>
          <a:bodyPr>
            <a:normAutofit/>
          </a:bodyPr>
          <a:lstStyle/>
          <a:p>
            <a:r>
              <a:rPr lang="en-US" dirty="0"/>
              <a:t>Summer annual</a:t>
            </a:r>
          </a:p>
          <a:p>
            <a:r>
              <a:rPr lang="en-US" dirty="0"/>
              <a:t>Tiny seeds in bristly panicles</a:t>
            </a:r>
          </a:p>
          <a:p>
            <a:r>
              <a:rPr lang="en-US" dirty="0"/>
              <a:t>Tall grassy foliage</a:t>
            </a:r>
          </a:p>
          <a:p>
            <a:r>
              <a:rPr lang="en-US" dirty="0"/>
              <a:t>Shallow fibrous roots</a:t>
            </a:r>
          </a:p>
          <a:p>
            <a:r>
              <a:rPr lang="en-US" dirty="0"/>
              <a:t>Native to Asia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156" b="5156"/>
          <a:stretch>
            <a:fillRect/>
          </a:stretch>
        </p:blipFill>
        <p:spPr>
          <a:xfrm>
            <a:off x="703517" y="3779365"/>
            <a:ext cx="2286595" cy="1536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78" y="1685422"/>
            <a:ext cx="2419655" cy="32428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17006" y="5042253"/>
            <a:ext cx="1727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Setaria</a:t>
            </a:r>
            <a:r>
              <a:rPr lang="en-US" i="1" dirty="0"/>
              <a:t> </a:t>
            </a:r>
            <a:r>
              <a:rPr lang="en-US" i="1" dirty="0" err="1"/>
              <a:t>faberi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823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Yellow </a:t>
            </a:r>
            <a:r>
              <a:rPr lang="en-US" dirty="0" err="1"/>
              <a:t>nutsedge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58287" y="3919653"/>
            <a:ext cx="2057936" cy="18864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Perennial sedge</a:t>
            </a:r>
          </a:p>
          <a:p>
            <a:r>
              <a:rPr lang="en-US" dirty="0"/>
              <a:t>Bright green grassy leaves</a:t>
            </a:r>
          </a:p>
          <a:p>
            <a:r>
              <a:rPr lang="en-US" dirty="0"/>
              <a:t>Bristly yellow flowers</a:t>
            </a:r>
          </a:p>
          <a:p>
            <a:r>
              <a:rPr lang="en-US" dirty="0"/>
              <a:t>White roots carry tiny tubers</a:t>
            </a:r>
          </a:p>
          <a:p>
            <a:r>
              <a:rPr lang="en-US" dirty="0"/>
              <a:t>Native all over the world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936" r="21028" b="16712"/>
          <a:stretch/>
        </p:blipFill>
        <p:spPr>
          <a:xfrm>
            <a:off x="3600197" y="4275039"/>
            <a:ext cx="1657782" cy="1486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737" y="685801"/>
            <a:ext cx="4066019" cy="3045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59" y="2599905"/>
            <a:ext cx="2715562" cy="22629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69001" y="5018182"/>
            <a:ext cx="2010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Cyperus</a:t>
            </a:r>
            <a:r>
              <a:rPr lang="en-US" i="1" dirty="0"/>
              <a:t> </a:t>
            </a:r>
            <a:r>
              <a:rPr lang="en-US" i="1" dirty="0" err="1"/>
              <a:t>esculentus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91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661D01-5C9C-48FA-9887-83B1E66B59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0</TotalTime>
  <Words>467</Words>
  <Application>Microsoft Office PowerPoint</Application>
  <PresentationFormat>On-screen Show (4:3)</PresentationFormat>
  <Paragraphs>94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Corbel</vt:lpstr>
      <vt:lpstr>Earthtones 16x9</vt:lpstr>
      <vt:lpstr>Know Your Weeds!</vt:lpstr>
      <vt:lpstr>What’s a Weed?</vt:lpstr>
      <vt:lpstr>What’s Good About Weeds?</vt:lpstr>
      <vt:lpstr>What’s Bad About Weeds?</vt:lpstr>
      <vt:lpstr>What’s Special About Weeds?</vt:lpstr>
      <vt:lpstr>Can We Avoid Weeds?</vt:lpstr>
      <vt:lpstr>Dandelion</vt:lpstr>
      <vt:lpstr>Giant foxtail</vt:lpstr>
      <vt:lpstr>Yellow nutsedge</vt:lpstr>
      <vt:lpstr>Crabgrass</vt:lpstr>
      <vt:lpstr>Henbit</vt:lpstr>
      <vt:lpstr>Creeping Charlie</vt:lpstr>
      <vt:lpstr>Field bindweed</vt:lpstr>
      <vt:lpstr>Canada thistle</vt:lpstr>
      <vt:lpstr>Woolly mullein</vt:lpstr>
      <vt:lpstr>Horse Nettle</vt:lpstr>
      <vt:lpstr>Velvetleaf</vt:lpstr>
      <vt:lpstr>Common Cocklebur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2014-08-27T20:38:11Z</dcterms:created>
  <dcterms:modified xsi:type="dcterms:W3CDTF">2018-01-05T01:32:24Z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